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9" r:id="rId1"/>
    <p:sldMasterId id="2147484190" r:id="rId2"/>
    <p:sldMasterId id="2147484191" r:id="rId3"/>
    <p:sldMasterId id="2147484225" r:id="rId4"/>
  </p:sldMasterIdLst>
  <p:notesMasterIdLst>
    <p:notesMasterId r:id="rId13"/>
  </p:notesMasterIdLst>
  <p:handoutMasterIdLst>
    <p:handoutMasterId r:id="rId14"/>
  </p:handoutMasterIdLst>
  <p:sldIdLst>
    <p:sldId id="289" r:id="rId5"/>
    <p:sldId id="286" r:id="rId6"/>
    <p:sldId id="275" r:id="rId7"/>
    <p:sldId id="300" r:id="rId8"/>
    <p:sldId id="301" r:id="rId9"/>
    <p:sldId id="302" r:id="rId10"/>
    <p:sldId id="298" r:id="rId11"/>
    <p:sldId id="299" r:id="rId12"/>
  </p:sldIdLst>
  <p:sldSz cx="9144000" cy="6858000" type="screen4x3"/>
  <p:notesSz cx="6669088" cy="987266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3D"/>
    <a:srgbClr val="046F96"/>
    <a:srgbClr val="529D26"/>
    <a:srgbClr val="249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B6BC4-B809-4521-B2A2-78EA61777121}" type="datetimeFigureOut">
              <a:rPr lang="nl-NL" smtClean="0"/>
              <a:t>22-3-2019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19EB2-0469-42DF-A62E-0967B72AE4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845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F7B613-7DFA-46F8-94A5-723F1B98D649}" type="datetimeFigureOut">
              <a:rPr lang="nl-NL"/>
              <a:pPr>
                <a:defRPr/>
              </a:pPr>
              <a:t>22-3-2019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222BF-73C3-4512-AF59-10C480461D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7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143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36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618413" y="2474913"/>
            <a:ext cx="903287" cy="364648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08550" y="2474913"/>
            <a:ext cx="2557463" cy="364648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352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844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35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8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87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022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8147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936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312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74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1252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78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160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2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274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748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830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8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97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639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09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482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86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842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Nieuwbouw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/>
        </p:nvGraphicFramePr>
        <p:xfrm>
          <a:off x="0" y="0"/>
          <a:ext cx="91376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Photo Editor-foto" r:id="rId4" imgW="28571429" imgH="6257143" progId="MSPhotoEd.3">
                  <p:embed/>
                </p:oleObj>
              </mc:Choice>
              <mc:Fallback>
                <p:oleObj name="Photo Editor-foto" r:id="rId4" imgW="28571429" imgH="62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765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643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Nieuwbouw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chemeClr val="tx1"/>
              </a:solidFill>
            </a:endParaRP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/>
        </p:nvGraphicFramePr>
        <p:xfrm>
          <a:off x="0" y="0"/>
          <a:ext cx="91376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Photo Editor-foto" r:id="rId4" imgW="28571429" imgH="6257143" progId="MSPhotoEd.3">
                  <p:embed/>
                </p:oleObj>
              </mc:Choice>
              <mc:Fallback>
                <p:oleObj name="Photo Editor-foto" r:id="rId4" imgW="28571429" imgH="62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765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773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Nieuwbouw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5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chemeClr val="tx1"/>
              </a:solidFill>
            </a:endParaRP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0" y="0"/>
          <a:ext cx="91376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Photo Editor-foto" r:id="rId4" imgW="28571429" imgH="6257143" progId="MSPhotoEd.3">
                  <p:embed/>
                </p:oleObj>
              </mc:Choice>
              <mc:Fallback>
                <p:oleObj name="Photo Editor-foto" r:id="rId4" imgW="28571429" imgH="62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765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6651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08BC17-13FF-40C3-A98F-C82A5C368AF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571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08550" y="3511550"/>
            <a:ext cx="1722438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83388" y="3511550"/>
            <a:ext cx="1724025" cy="2609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01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47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82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nl-NL" sz="1800">
              <a:solidFill>
                <a:schemeClr val="tx1"/>
              </a:solidFill>
            </a:endParaRPr>
          </a:p>
        </p:txBody>
      </p:sp>
      <p:sp>
        <p:nvSpPr>
          <p:cNvPr id="1300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2838" y="2474913"/>
            <a:ext cx="35988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8550" y="3511550"/>
            <a:ext cx="3598863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graphicFrame>
        <p:nvGraphicFramePr>
          <p:cNvPr id="1030" name="Object 12"/>
          <p:cNvGraphicFramePr>
            <a:graphicFrameLocks noChangeAspect="1"/>
          </p:cNvGraphicFramePr>
          <p:nvPr/>
        </p:nvGraphicFramePr>
        <p:xfrm>
          <a:off x="0" y="0"/>
          <a:ext cx="91376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hoto Editor-foto" r:id="rId14" imgW="28571429" imgH="6257143" progId="MSPhotoEd.3">
                  <p:embed/>
                </p:oleObj>
              </mc:Choice>
              <mc:Fallback>
                <p:oleObj name="Photo Editor-foto" r:id="rId14" imgW="28571429" imgH="6257143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765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342900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1588" indent="4556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2pPr>
      <a:lvl3pPr marL="1588" indent="9128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3pPr>
      <a:lvl4pPr marL="1588" indent="13700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4pPr>
      <a:lvl5pPr marL="1588" indent="1827213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5pPr>
      <a:lvl6pPr marL="4587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6pPr>
      <a:lvl7pPr marL="9159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7pPr>
      <a:lvl8pPr marL="13731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8pPr>
      <a:lvl9pPr marL="1830388" algn="l" rtl="0" eaLnBrk="1" fontAlgn="base" hangingPunct="1">
        <a:spcBef>
          <a:spcPct val="20000"/>
        </a:spcBef>
        <a:spcAft>
          <a:spcPct val="0"/>
        </a:spcAft>
        <a:buFont typeface="Arial" charset="0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2051" name="shpFoto" descr="Afb_inhoud.png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4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graphicFrame>
        <p:nvGraphicFramePr>
          <p:cNvPr id="2055" name="Object 10"/>
          <p:cNvGraphicFramePr>
            <a:graphicFrameLocks noChangeAspect="1"/>
          </p:cNvGraphicFramePr>
          <p:nvPr/>
        </p:nvGraphicFramePr>
        <p:xfrm>
          <a:off x="0" y="0"/>
          <a:ext cx="91376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Photo Editor-foto" r:id="rId15" imgW="28571429" imgH="6257143" progId="MSPhotoEd.3">
                  <p:embed/>
                </p:oleObj>
              </mc:Choice>
              <mc:Fallback>
                <p:oleObj name="Photo Editor-foto" r:id="rId15" imgW="28571429" imgH="6257143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765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51" r:id="rId7"/>
    <p:sldLayoutId id="2147484252" r:id="rId8"/>
    <p:sldLayoutId id="2147484253" r:id="rId9"/>
    <p:sldLayoutId id="2147484254" r:id="rId10"/>
    <p:sldLayoutId id="214748425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FFFFFF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8"/>
        </a:buBlip>
        <a:defRPr>
          <a:solidFill>
            <a:srgbClr val="FFFFFF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>
          <a:solidFill>
            <a:srgbClr val="FFFFFF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3075" name="shpFoto" descr="Afb_inhoud.png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3078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/>
        </p:nvGraphicFramePr>
        <p:xfrm>
          <a:off x="0" y="0"/>
          <a:ext cx="9137650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Photo Editor-foto" r:id="rId15" imgW="28571429" imgH="6257143" progId="MSPhotoEd.3">
                  <p:embed/>
                </p:oleObj>
              </mc:Choice>
              <mc:Fallback>
                <p:oleObj name="Photo Editor-foto" r:id="rId15" imgW="28571429" imgH="6257143" progId="MSPhotoEd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7650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FFFFFF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8"/>
        </a:buBlip>
        <a:defRPr>
          <a:solidFill>
            <a:srgbClr val="FFFFFF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>
          <a:solidFill>
            <a:srgbClr val="FFFFFF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4099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EC7C81-373C-473D-9568-6F57515E4F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046F96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Arial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Arial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Arial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46F96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Arial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2838" y="2474913"/>
            <a:ext cx="3878262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Wegwijzer</a:t>
            </a:r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advies</a:t>
            </a:r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omgevingsvergunning</a:t>
            </a:r>
            <a:endParaRPr lang="en-US" altLang="nl-NL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08550" y="3511550"/>
            <a:ext cx="3598863" cy="26098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1588"/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Marceline Dolfin</a:t>
            </a:r>
          </a:p>
          <a:p>
            <a:pPr marL="0" indent="1588"/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Erfgoedcafe</a:t>
            </a:r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Fryslân</a:t>
            </a:r>
            <a:endParaRPr lang="en-US" altLang="nl-NL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0" indent="1588"/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26 </a:t>
            </a: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maart</a:t>
            </a:r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 2019</a:t>
            </a:r>
            <a:endParaRPr lang="en-US" altLang="nl-NL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0" indent="1588"/>
            <a:endParaRPr lang="en-US" altLang="nl-NL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29188" y="2500313"/>
            <a:ext cx="3502025" cy="5715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altLang="nl-NL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43475" y="3155950"/>
            <a:ext cx="3487738" cy="30591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Wat is de </a:t>
            </a: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wegwijzer</a:t>
            </a:r>
            <a:endParaRPr lang="en-US" altLang="nl-NL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altLang="nl-NL" dirty="0">
              <a:solidFill>
                <a:srgbClr val="FFFFFF"/>
              </a:solidFill>
              <a:latin typeface="Verdana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Voor</a:t>
            </a:r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wie</a:t>
            </a:r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 is de </a:t>
            </a: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wegwijzer</a:t>
            </a:r>
            <a:endParaRPr lang="en-US" altLang="nl-NL" dirty="0" smtClean="0">
              <a:solidFill>
                <a:srgbClr val="FFFFFF"/>
              </a:solidFill>
              <a:latin typeface="Verdana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en-US" altLang="nl-NL" dirty="0">
              <a:solidFill>
                <a:srgbClr val="FFFFFF"/>
              </a:solidFill>
              <a:latin typeface="Verdana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Waar</a:t>
            </a:r>
            <a:r>
              <a:rPr lang="en-US" altLang="nl-NL" dirty="0" smtClean="0">
                <a:solidFill>
                  <a:srgbClr val="FFFFFF"/>
                </a:solidFill>
                <a:latin typeface="Verdana" pitchFamily="34" charset="0"/>
              </a:rPr>
              <a:t> is die te </a:t>
            </a:r>
            <a:r>
              <a:rPr lang="en-US" altLang="nl-NL" dirty="0" err="1" smtClean="0">
                <a:solidFill>
                  <a:srgbClr val="FFFFFF"/>
                </a:solidFill>
                <a:latin typeface="Verdana" pitchFamily="34" charset="0"/>
              </a:rPr>
              <a:t>vinden</a:t>
            </a:r>
            <a:endParaRPr lang="en-US" altLang="nl-NL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pBeeldmerk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6D1DA9DF-BE9E-45B6-BC84-947E45F0E005}" type="slidenum">
              <a:rPr lang="nl-NL" altLang="nl-NL" sz="1000">
                <a:solidFill>
                  <a:srgbClr val="FFFFFF"/>
                </a:solidFill>
              </a:rPr>
              <a:pPr/>
              <a:t>3</a:t>
            </a:fld>
            <a:endParaRPr lang="nl-NL" altLang="nl-NL" sz="1000">
              <a:solidFill>
                <a:srgbClr val="FFFFFF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6713" y="1233488"/>
            <a:ext cx="8061325" cy="571500"/>
          </a:xfrm>
        </p:spPr>
        <p:txBody>
          <a:bodyPr/>
          <a:lstStyle/>
          <a:p>
            <a:r>
              <a:rPr lang="en-US" altLang="nl-NL" dirty="0" err="1" smtClean="0">
                <a:solidFill>
                  <a:srgbClr val="CC003D"/>
                </a:solidFill>
                <a:latin typeface="Verdana" pitchFamily="34" charset="0"/>
              </a:rPr>
              <a:t>Wegwijzer</a:t>
            </a:r>
            <a:r>
              <a:rPr lang="en-US" altLang="nl-NL" dirty="0" smtClean="0">
                <a:solidFill>
                  <a:srgbClr val="CC003D"/>
                </a:solidFill>
                <a:latin typeface="Verdana" pitchFamily="34" charset="0"/>
              </a:rPr>
              <a:t> </a:t>
            </a:r>
            <a:r>
              <a:rPr lang="en-US" altLang="nl-NL" dirty="0" err="1" smtClean="0">
                <a:solidFill>
                  <a:srgbClr val="CC003D"/>
                </a:solidFill>
                <a:latin typeface="Verdana" pitchFamily="34" charset="0"/>
              </a:rPr>
              <a:t>advies</a:t>
            </a:r>
            <a:r>
              <a:rPr lang="en-US" altLang="nl-NL" dirty="0" smtClean="0">
                <a:solidFill>
                  <a:srgbClr val="CC003D"/>
                </a:solidFill>
                <a:latin typeface="Verdana" pitchFamily="34" charset="0"/>
              </a:rPr>
              <a:t> </a:t>
            </a:r>
            <a:r>
              <a:rPr lang="en-US" altLang="nl-NL" dirty="0" err="1" smtClean="0">
                <a:solidFill>
                  <a:srgbClr val="CC003D"/>
                </a:solidFill>
                <a:latin typeface="Verdana" pitchFamily="34" charset="0"/>
              </a:rPr>
              <a:t>omgevingsvergunning</a:t>
            </a:r>
            <a:endParaRPr lang="en-US" altLang="nl-NL" dirty="0" smtClean="0">
              <a:solidFill>
                <a:srgbClr val="CC003D"/>
              </a:solidFill>
              <a:latin typeface="Verdana" pitchFamily="34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6713" y="1798638"/>
            <a:ext cx="8061325" cy="4356100"/>
          </a:xfrm>
        </p:spPr>
        <p:txBody>
          <a:bodyPr/>
          <a:lstStyle/>
          <a:p>
            <a:pPr marL="0" indent="0"/>
            <a:endParaRPr lang="en-US" altLang="nl-NL" dirty="0" smtClean="0">
              <a:latin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nl-NL" dirty="0">
              <a:latin typeface="Verdana" pitchFamily="34" charset="0"/>
            </a:endParaRPr>
          </a:p>
          <a:p>
            <a:pPr marL="0" indent="0"/>
            <a:r>
              <a:rPr lang="en-US" altLang="nl-NL" dirty="0" err="1" smtClean="0">
                <a:latin typeface="Verdana" pitchFamily="34" charset="0"/>
              </a:rPr>
              <a:t>Opdracht</a:t>
            </a:r>
            <a:r>
              <a:rPr lang="en-US" altLang="nl-NL" dirty="0" smtClean="0">
                <a:latin typeface="Verdana" pitchFamily="34" charset="0"/>
              </a:rPr>
              <a:t> </a:t>
            </a:r>
            <a:r>
              <a:rPr lang="en-US" altLang="nl-NL" dirty="0" smtClean="0">
                <a:latin typeface="Verdana" pitchFamily="34" charset="0"/>
              </a:rPr>
              <a:t>van de </a:t>
            </a:r>
            <a:r>
              <a:rPr lang="en-US" altLang="nl-NL" dirty="0" err="1" smtClean="0">
                <a:latin typeface="Verdana" pitchFamily="34" charset="0"/>
              </a:rPr>
              <a:t>Erfgoedinspectie</a:t>
            </a:r>
            <a:r>
              <a:rPr lang="en-US" altLang="nl-NL" dirty="0" smtClean="0">
                <a:latin typeface="Verdana" pitchFamily="34" charset="0"/>
              </a:rPr>
              <a:t> </a:t>
            </a:r>
            <a:r>
              <a:rPr lang="en-US" altLang="nl-NL" dirty="0" err="1" smtClean="0">
                <a:latin typeface="Verdana" pitchFamily="34" charset="0"/>
              </a:rPr>
              <a:t>aan</a:t>
            </a:r>
            <a:r>
              <a:rPr lang="en-US" altLang="nl-NL" dirty="0" smtClean="0">
                <a:latin typeface="Verdana" pitchFamily="34" charset="0"/>
              </a:rPr>
              <a:t> de RCE: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nl-NL" dirty="0" smtClean="0">
              <a:latin typeface="Verdana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nl-NL" dirty="0">
              <a:latin typeface="Verdana" pitchFamily="34" charset="0"/>
            </a:endParaRPr>
          </a:p>
          <a:p>
            <a:pPr marL="0" indent="0"/>
            <a:r>
              <a:rPr lang="en-US" altLang="nl-NL" dirty="0" smtClean="0">
                <a:latin typeface="Verdana" pitchFamily="34" charset="0"/>
              </a:rPr>
              <a:t>                </a:t>
            </a:r>
            <a:r>
              <a:rPr lang="en-US" altLang="nl-NL" dirty="0" err="1" smtClean="0">
                <a:latin typeface="Verdana" pitchFamily="34" charset="0"/>
              </a:rPr>
              <a:t>Maak</a:t>
            </a:r>
            <a:r>
              <a:rPr lang="en-US" altLang="nl-NL" dirty="0" smtClean="0">
                <a:latin typeface="Verdana" pitchFamily="34" charset="0"/>
              </a:rPr>
              <a:t> je </a:t>
            </a:r>
            <a:r>
              <a:rPr lang="en-US" altLang="nl-NL" dirty="0" err="1" smtClean="0">
                <a:latin typeface="Verdana" pitchFamily="34" charset="0"/>
              </a:rPr>
              <a:t>adviespraktijk</a:t>
            </a:r>
            <a:r>
              <a:rPr lang="en-US" altLang="nl-NL" dirty="0" smtClean="0">
                <a:latin typeface="Verdana" pitchFamily="34" charset="0"/>
              </a:rPr>
              <a:t> </a:t>
            </a:r>
            <a:r>
              <a:rPr lang="en-US" altLang="nl-NL" dirty="0" err="1" smtClean="0">
                <a:latin typeface="Verdana" pitchFamily="34" charset="0"/>
              </a:rPr>
              <a:t>inzichtelijker</a:t>
            </a:r>
            <a:endParaRPr lang="en-US" altLang="nl-NL" dirty="0" smtClean="0">
              <a:latin typeface="Verdana" pitchFamily="34" charset="0"/>
            </a:endParaRPr>
          </a:p>
          <a:p>
            <a:pPr marL="0" indent="0"/>
            <a:endParaRPr lang="en-US" altLang="nl-NL" dirty="0" smtClean="0">
              <a:latin typeface="Verdana" pitchFamily="34" charset="0"/>
            </a:endParaRPr>
          </a:p>
          <a:p>
            <a:pPr marL="0" indent="0"/>
            <a:endParaRPr lang="en-US" altLang="nl-NL" dirty="0">
              <a:latin typeface="Verdana" pitchFamily="34" charset="0"/>
            </a:endParaRPr>
          </a:p>
          <a:p>
            <a:pPr marL="0" indent="0"/>
            <a:r>
              <a:rPr lang="en-US" altLang="nl-NL" dirty="0" err="1" smtClean="0">
                <a:latin typeface="Verdana" pitchFamily="34" charset="0"/>
              </a:rPr>
              <a:t>Inhoud</a:t>
            </a:r>
            <a:r>
              <a:rPr lang="en-US" altLang="nl-NL" dirty="0" smtClean="0">
                <a:latin typeface="Verdana" pitchFamily="34" charset="0"/>
              </a:rPr>
              <a:t>  (</a:t>
            </a:r>
            <a:r>
              <a:rPr lang="en-US" altLang="nl-NL" dirty="0" err="1" smtClean="0">
                <a:latin typeface="Verdana" pitchFamily="34" charset="0"/>
              </a:rPr>
              <a:t>uitgangspunten</a:t>
            </a:r>
            <a:r>
              <a:rPr lang="en-US" altLang="nl-NL" dirty="0" smtClean="0">
                <a:latin typeface="Verdana" pitchFamily="34" charset="0"/>
              </a:rPr>
              <a:t> document)</a:t>
            </a:r>
          </a:p>
          <a:p>
            <a:pPr marL="0" indent="0"/>
            <a:r>
              <a:rPr lang="en-US" altLang="nl-NL" dirty="0" err="1" smtClean="0">
                <a:latin typeface="Verdana" pitchFamily="34" charset="0"/>
              </a:rPr>
              <a:t>Ontvanger</a:t>
            </a:r>
            <a:r>
              <a:rPr lang="en-US" altLang="nl-NL" dirty="0" smtClean="0">
                <a:latin typeface="Verdana" pitchFamily="34" charset="0"/>
              </a:rPr>
              <a:t> (</a:t>
            </a:r>
            <a:r>
              <a:rPr lang="en-US" altLang="nl-NL" dirty="0" err="1" smtClean="0">
                <a:latin typeface="Verdana" pitchFamily="34" charset="0"/>
              </a:rPr>
              <a:t>wegwijzer</a:t>
            </a:r>
            <a:r>
              <a:rPr lang="en-US" altLang="nl-NL" dirty="0" smtClean="0">
                <a:latin typeface="Verdana" pitchFamily="34" charset="0"/>
              </a:rPr>
              <a:t>)</a:t>
            </a:r>
            <a:endParaRPr lang="en-US" altLang="nl-NL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Interview ronde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Geef ons praktische informatie over hoe het werkt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8BC17-13FF-40C3-A98F-C82A5C368AF1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6" y="1489331"/>
            <a:ext cx="1719262" cy="134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2" y="3893477"/>
            <a:ext cx="2814638" cy="190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23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Veranderende omstandigheden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8BC17-13FF-40C3-A98F-C82A5C368AF1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Grotere rol bij VTH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/>
              <a:t>Minder en andere erfgoedprofessionals bij gemeentes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96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Drie stroomschema’s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nl-NL" dirty="0" smtClean="0"/>
              <a:t>Intake – vooroverleg</a:t>
            </a:r>
          </a:p>
          <a:p>
            <a:pPr marL="342900" indent="-342900">
              <a:buAutoNum type="arabicPeriod"/>
            </a:pPr>
            <a:r>
              <a:rPr lang="nl-NL" dirty="0" smtClean="0"/>
              <a:t>Behandelen vergunningaanvraag</a:t>
            </a:r>
          </a:p>
          <a:p>
            <a:pPr marL="342900" indent="-342900">
              <a:buAutoNum type="arabicPeriod"/>
            </a:pPr>
            <a:r>
              <a:rPr lang="nl-NL" dirty="0" smtClean="0"/>
              <a:t>Toezicht en handhaving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8BC17-13FF-40C3-A98F-C82A5C368AF1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2966100"/>
            <a:ext cx="6700837" cy="389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9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website RCE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April</a:t>
            </a:r>
          </a:p>
          <a:p>
            <a:endParaRPr lang="nl-NL" dirty="0" smtClean="0"/>
          </a:p>
          <a:p>
            <a:r>
              <a:rPr lang="nl-NL" dirty="0" smtClean="0"/>
              <a:t>Mail campagne naar o.a. gemeentes en steunpunten</a:t>
            </a:r>
          </a:p>
          <a:p>
            <a:endParaRPr lang="nl-NL" dirty="0"/>
          </a:p>
          <a:p>
            <a:r>
              <a:rPr lang="nl-NL" dirty="0" smtClean="0"/>
              <a:t>Wegwijzer </a:t>
            </a:r>
          </a:p>
          <a:p>
            <a:r>
              <a:rPr lang="nl-NL" dirty="0" smtClean="0"/>
              <a:t>Uitgangspuntendocument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8BC17-13FF-40C3-A98F-C82A5C368AF1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7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5" y="1057274"/>
            <a:ext cx="7320914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4400" dirty="0" smtClean="0">
                <a:solidFill>
                  <a:srgbClr val="FF0000"/>
                </a:solidFill>
              </a:rPr>
              <a:t/>
            </a:r>
            <a:br>
              <a:rPr lang="nl-NL" sz="4400" dirty="0" smtClean="0">
                <a:solidFill>
                  <a:srgbClr val="FF0000"/>
                </a:solidFill>
              </a:rPr>
            </a:br>
            <a:r>
              <a:rPr lang="nl-NL" sz="4400" dirty="0" smtClean="0">
                <a:solidFill>
                  <a:srgbClr val="FF0000"/>
                </a:solidFill>
              </a:rPr>
              <a:t/>
            </a:r>
            <a:br>
              <a:rPr lang="nl-NL" sz="4400" dirty="0" smtClean="0">
                <a:solidFill>
                  <a:srgbClr val="FF0000"/>
                </a:solidFill>
              </a:rPr>
            </a:br>
            <a:r>
              <a:rPr lang="nl-NL" sz="4400" dirty="0" smtClean="0">
                <a:solidFill>
                  <a:srgbClr val="FF0000"/>
                </a:solidFill>
              </a:rPr>
              <a:t>Vragen?</a:t>
            </a:r>
            <a:endParaRPr lang="nl-NL" sz="4400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8BC17-13FF-40C3-A98F-C82A5C368AF1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1 blauw">
  <a:themeElements>
    <a:clrScheme name="">
      <a:dk1>
        <a:srgbClr val="000000"/>
      </a:dk1>
      <a:lt1>
        <a:srgbClr val="FFFFFF"/>
      </a:lt1>
      <a:dk2>
        <a:srgbClr val="4E9625"/>
      </a:dk2>
      <a:lt2>
        <a:srgbClr val="EEECE1"/>
      </a:lt2>
      <a:accent1>
        <a:srgbClr val="4E9625"/>
      </a:accent1>
      <a:accent2>
        <a:srgbClr val="6ED9AD"/>
      </a:accent2>
      <a:accent3>
        <a:srgbClr val="FFFFFF"/>
      </a:accent3>
      <a:accent4>
        <a:srgbClr val="000000"/>
      </a:accent4>
      <a:accent5>
        <a:srgbClr val="B2C9AC"/>
      </a:accent5>
      <a:accent6>
        <a:srgbClr val="63C49C"/>
      </a:accent6>
      <a:hlink>
        <a:srgbClr val="046F96"/>
      </a:hlink>
      <a:folHlink>
        <a:srgbClr val="9ACCD4"/>
      </a:folHlink>
    </a:clrScheme>
    <a:fontScheme name="Titelpagina zonder afbeeld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elpagina zonder afbeelding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pagina zonder afbeelding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4E9625"/>
      </a:dk2>
      <a:lt2>
        <a:srgbClr val="EEECE1"/>
      </a:lt2>
      <a:accent1>
        <a:srgbClr val="4E9625"/>
      </a:accent1>
      <a:accent2>
        <a:srgbClr val="6ED9AD"/>
      </a:accent2>
      <a:accent3>
        <a:srgbClr val="FFFFFF"/>
      </a:accent3>
      <a:accent4>
        <a:srgbClr val="000000"/>
      </a:accent4>
      <a:accent5>
        <a:srgbClr val="B2C9AC"/>
      </a:accent5>
      <a:accent6>
        <a:srgbClr val="63C49C"/>
      </a:accent6>
      <a:hlink>
        <a:srgbClr val="046F96"/>
      </a:hlink>
      <a:folHlink>
        <a:srgbClr val="9ACCD4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4E9625"/>
      </a:dk2>
      <a:lt2>
        <a:srgbClr val="EEECE1"/>
      </a:lt2>
      <a:accent1>
        <a:srgbClr val="4E9625"/>
      </a:accent1>
      <a:accent2>
        <a:srgbClr val="6ED9AD"/>
      </a:accent2>
      <a:accent3>
        <a:srgbClr val="FFFFFF"/>
      </a:accent3>
      <a:accent4>
        <a:srgbClr val="000000"/>
      </a:accent4>
      <a:accent5>
        <a:srgbClr val="B2C9AC"/>
      </a:accent5>
      <a:accent6>
        <a:srgbClr val="63C49C"/>
      </a:accent6>
      <a:hlink>
        <a:srgbClr val="046F96"/>
      </a:hlink>
      <a:folHlink>
        <a:srgbClr val="9ACCD4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4E9625"/>
      </a:dk2>
      <a:lt2>
        <a:srgbClr val="EEECE1"/>
      </a:lt2>
      <a:accent1>
        <a:srgbClr val="4E9625"/>
      </a:accent1>
      <a:accent2>
        <a:srgbClr val="6ED9AD"/>
      </a:accent2>
      <a:accent3>
        <a:srgbClr val="FFFFFF"/>
      </a:accent3>
      <a:accent4>
        <a:srgbClr val="000000"/>
      </a:accent4>
      <a:accent5>
        <a:srgbClr val="B2C9AC"/>
      </a:accent5>
      <a:accent6>
        <a:srgbClr val="63C49C"/>
      </a:accent6>
      <a:hlink>
        <a:srgbClr val="046F96"/>
      </a:hlink>
      <a:folHlink>
        <a:srgbClr val="9ACCD4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1 blauw</Template>
  <TotalTime>179</TotalTime>
  <Words>101</Words>
  <Application>Microsoft Office PowerPoint</Application>
  <PresentationFormat>Diavoorstelling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Presentatie 1 blauw</vt:lpstr>
      <vt:lpstr>Inhoud letter</vt:lpstr>
      <vt:lpstr>Inhoud bullet</vt:lpstr>
      <vt:lpstr>1_Standaardontwerp</vt:lpstr>
      <vt:lpstr>Photo Editor-foto</vt:lpstr>
      <vt:lpstr>Wegwijzer advies omgevingsvergunning</vt:lpstr>
      <vt:lpstr>PowerPoint-presentatie</vt:lpstr>
      <vt:lpstr>Wegwijzer advies omgevingsvergunning</vt:lpstr>
      <vt:lpstr>Interview ronde</vt:lpstr>
      <vt:lpstr>Veranderende omstandigheden</vt:lpstr>
      <vt:lpstr>Drie stroomschema’s </vt:lpstr>
      <vt:lpstr>Nieuwe website RCE</vt:lpstr>
      <vt:lpstr>  Vragen?</vt:lpstr>
    </vt:vector>
  </TitlesOfParts>
  <Company>Ministerie van OCW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Dolfin, Marceline</dc:creator>
  <cp:lastModifiedBy>Dolfin, Marceline</cp:lastModifiedBy>
  <cp:revision>18</cp:revision>
  <cp:lastPrinted>2019-03-22T12:58:19Z</cp:lastPrinted>
  <dcterms:created xsi:type="dcterms:W3CDTF">2018-10-01T14:51:40Z</dcterms:created>
  <dcterms:modified xsi:type="dcterms:W3CDTF">2019-03-22T13:15:31Z</dcterms:modified>
</cp:coreProperties>
</file>